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2"/>
  </p:notesMasterIdLst>
  <p:sldIdLst>
    <p:sldId id="297" r:id="rId2"/>
    <p:sldId id="349" r:id="rId3"/>
    <p:sldId id="363" r:id="rId4"/>
    <p:sldId id="362" r:id="rId5"/>
    <p:sldId id="368" r:id="rId6"/>
    <p:sldId id="357" r:id="rId7"/>
    <p:sldId id="360" r:id="rId8"/>
    <p:sldId id="366" r:id="rId9"/>
    <p:sldId id="369" r:id="rId10"/>
    <p:sldId id="355" r:id="rId11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FFFFCC"/>
    <a:srgbClr val="99CCFF"/>
    <a:srgbClr val="33CCFF"/>
    <a:srgbClr val="0066CC"/>
    <a:srgbClr val="3366CC"/>
    <a:srgbClr val="3366FF"/>
    <a:srgbClr val="0066FF"/>
    <a:srgbClr val="FFCC00"/>
    <a:srgbClr val="FF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4236B-D8D7-4BEC-8617-BB885D19539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92FDA5-9823-415E-8B65-D0E9FAA4BED0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Направление «Организация и проведение мероприятий, посвященных праздничным датам, мероприятий моральной и материальной поддержки отдельных категорий граждан»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F6ED0C9-D3C7-4193-BD63-DA05E2EE6A1E}" type="parTrans" cxnId="{5D9975A5-B18E-41E1-8338-378AB78D68C3}">
      <dgm:prSet/>
      <dgm:spPr/>
      <dgm:t>
        <a:bodyPr/>
        <a:lstStyle/>
        <a:p>
          <a:endParaRPr lang="ru-RU"/>
        </a:p>
      </dgm:t>
    </dgm:pt>
    <dgm:pt modelId="{228E4994-6FD9-4530-9915-1834097A8F46}" type="sibTrans" cxnId="{5D9975A5-B18E-41E1-8338-378AB78D68C3}">
      <dgm:prSet/>
      <dgm:spPr/>
      <dgm:t>
        <a:bodyPr/>
        <a:lstStyle/>
        <a:p>
          <a:endParaRPr lang="ru-RU"/>
        </a:p>
      </dgm:t>
    </dgm:pt>
    <dgm:pt modelId="{939570F9-8F9A-4AE6-B5A6-5D15DBC76AF2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Мероприятие «Предоставление компенсации расходов, связанных с самостоятельным приобретением протезно-ортопедических изделий, гражданам, не имеющим группу инвалидности протезно-ортопедических изделиях»,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56D8291D-90A8-4645-ABCD-BACF22FEFE16}" type="parTrans" cxnId="{F6839C0F-A1A5-4BD2-9880-D1494991D6B5}">
      <dgm:prSet/>
      <dgm:spPr/>
      <dgm:t>
        <a:bodyPr/>
        <a:lstStyle/>
        <a:p>
          <a:endParaRPr lang="ru-RU"/>
        </a:p>
      </dgm:t>
    </dgm:pt>
    <dgm:pt modelId="{23E14C7E-CEE1-416D-804E-EAC7AE33C866}" type="sibTrans" cxnId="{F6839C0F-A1A5-4BD2-9880-D1494991D6B5}">
      <dgm:prSet/>
      <dgm:spPr/>
      <dgm:t>
        <a:bodyPr/>
        <a:lstStyle/>
        <a:p>
          <a:endParaRPr lang="ru-RU"/>
        </a:p>
      </dgm:t>
    </dgm:pt>
    <dgm:pt modelId="{49BD79E0-AB34-4C83-910C-BDA6C29C084D}">
      <dgm:prSet custT="1"/>
      <dgm:spPr/>
      <dgm:t>
        <a:bodyPr/>
        <a:lstStyle/>
        <a:p>
          <a:pPr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Объем финансирования в 2018-2020 г.г. </a:t>
          </a:r>
          <a:br>
            <a:rPr lang="ru-RU" sz="24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4 229 300,00 рублей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350C00C-2B67-41CB-94CA-1302D69557E7}" type="parTrans" cxnId="{66AFA9D8-FAA6-44AB-897A-8D2895842645}">
      <dgm:prSet/>
      <dgm:spPr/>
      <dgm:t>
        <a:bodyPr/>
        <a:lstStyle/>
        <a:p>
          <a:endParaRPr lang="ru-RU"/>
        </a:p>
      </dgm:t>
    </dgm:pt>
    <dgm:pt modelId="{2ECCE5C7-6AD3-443D-B57B-C48D8F42A194}" type="sibTrans" cxnId="{66AFA9D8-FAA6-44AB-897A-8D2895842645}">
      <dgm:prSet/>
      <dgm:spPr/>
      <dgm:t>
        <a:bodyPr/>
        <a:lstStyle/>
        <a:p>
          <a:endParaRPr lang="ru-RU"/>
        </a:p>
      </dgm:t>
    </dgm:pt>
    <dgm:pt modelId="{70D913DA-FC98-4DDA-AD0C-D672C81AAAD2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Подпрограмма «Функционирование системы социального обслуживания и социальной поддержки отдельных категорий граждан»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FD6F3C2-08E5-4696-ADA5-F3E04FFD5988}" type="sibTrans" cxnId="{467E3B5F-FDE9-4C9B-B265-7E33F76DDEE9}">
      <dgm:prSet/>
      <dgm:spPr/>
      <dgm:t>
        <a:bodyPr/>
        <a:lstStyle/>
        <a:p>
          <a:endParaRPr lang="ru-RU"/>
        </a:p>
      </dgm:t>
    </dgm:pt>
    <dgm:pt modelId="{FEDE63F0-1B8E-406F-A29C-5E98DD3ED774}" type="parTrans" cxnId="{467E3B5F-FDE9-4C9B-B265-7E33F76DDEE9}">
      <dgm:prSet/>
      <dgm:spPr/>
      <dgm:t>
        <a:bodyPr/>
        <a:lstStyle/>
        <a:p>
          <a:endParaRPr lang="ru-RU"/>
        </a:p>
      </dgm:t>
    </dgm:pt>
    <dgm:pt modelId="{6B7C1684-5FD6-4162-8672-17810465B987}" type="pres">
      <dgm:prSet presAssocID="{4A44236B-D8D7-4BEC-8617-BB885D1953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8CB6A4-9B9E-4F59-873F-35BD8BCF5BB6}" type="pres">
      <dgm:prSet presAssocID="{49BD79E0-AB34-4C83-910C-BDA6C29C084D}" presName="boxAndChildren" presStyleCnt="0"/>
      <dgm:spPr/>
    </dgm:pt>
    <dgm:pt modelId="{27895E83-99B0-4696-8F57-07B4B0CF3A05}" type="pres">
      <dgm:prSet presAssocID="{49BD79E0-AB34-4C83-910C-BDA6C29C084D}" presName="parentTextBox" presStyleLbl="node1" presStyleIdx="0" presStyleCnt="4" custLinFactNeighborY="-7496"/>
      <dgm:spPr/>
      <dgm:t>
        <a:bodyPr/>
        <a:lstStyle/>
        <a:p>
          <a:endParaRPr lang="ru-RU"/>
        </a:p>
      </dgm:t>
    </dgm:pt>
    <dgm:pt modelId="{7C3E762D-1983-46E4-9E20-4AC5DF0AF1CC}" type="pres">
      <dgm:prSet presAssocID="{23E14C7E-CEE1-416D-804E-EAC7AE33C866}" presName="sp" presStyleCnt="0"/>
      <dgm:spPr/>
    </dgm:pt>
    <dgm:pt modelId="{C4A1B7F4-E71B-4FDF-9978-3B6BA0DBFBCB}" type="pres">
      <dgm:prSet presAssocID="{939570F9-8F9A-4AE6-B5A6-5D15DBC76AF2}" presName="arrowAndChildren" presStyleCnt="0"/>
      <dgm:spPr/>
    </dgm:pt>
    <dgm:pt modelId="{607AF6B4-E1D3-40F3-A257-A4829DBB8697}" type="pres">
      <dgm:prSet presAssocID="{939570F9-8F9A-4AE6-B5A6-5D15DBC76AF2}" presName="parentTextArrow" presStyleLbl="node1" presStyleIdx="1" presStyleCnt="4" custScaleY="132628"/>
      <dgm:spPr/>
      <dgm:t>
        <a:bodyPr/>
        <a:lstStyle/>
        <a:p>
          <a:endParaRPr lang="ru-RU"/>
        </a:p>
      </dgm:t>
    </dgm:pt>
    <dgm:pt modelId="{8A32ABB6-C12B-4CA0-9A72-F92A1CEC5758}" type="pres">
      <dgm:prSet presAssocID="{228E4994-6FD9-4530-9915-1834097A8F46}" presName="sp" presStyleCnt="0"/>
      <dgm:spPr/>
    </dgm:pt>
    <dgm:pt modelId="{B2E2DBF2-5E17-426E-A3F7-B8457812EB1C}" type="pres">
      <dgm:prSet presAssocID="{B092FDA5-9823-415E-8B65-D0E9FAA4BED0}" presName="arrowAndChildren" presStyleCnt="0"/>
      <dgm:spPr/>
    </dgm:pt>
    <dgm:pt modelId="{FBA14642-11DA-477C-9AA6-D6A04435163C}" type="pres">
      <dgm:prSet presAssocID="{B092FDA5-9823-415E-8B65-D0E9FAA4BED0}" presName="parentTextArrow" presStyleLbl="node1" presStyleIdx="2" presStyleCnt="4" custScaleY="144294" custLinFactNeighborY="-1753"/>
      <dgm:spPr/>
      <dgm:t>
        <a:bodyPr/>
        <a:lstStyle/>
        <a:p>
          <a:endParaRPr lang="ru-RU"/>
        </a:p>
      </dgm:t>
    </dgm:pt>
    <dgm:pt modelId="{DE4A9AC6-DAE9-43E1-9BA4-797FAA6ECDE7}" type="pres">
      <dgm:prSet presAssocID="{DFD6F3C2-08E5-4696-ADA5-F3E04FFD5988}" presName="sp" presStyleCnt="0"/>
      <dgm:spPr/>
    </dgm:pt>
    <dgm:pt modelId="{7DF9F499-6739-4D32-8323-9C55229871C2}" type="pres">
      <dgm:prSet presAssocID="{70D913DA-FC98-4DDA-AD0C-D672C81AAAD2}" presName="arrowAndChildren" presStyleCnt="0"/>
      <dgm:spPr/>
    </dgm:pt>
    <dgm:pt modelId="{D756C8B3-7D4D-42C3-A28C-0B3ACD34F7E4}" type="pres">
      <dgm:prSet presAssocID="{70D913DA-FC98-4DDA-AD0C-D672C81AAAD2}" presName="parentTextArrow" presStyleLbl="node1" presStyleIdx="3" presStyleCnt="4" custScaleY="135622"/>
      <dgm:spPr/>
      <dgm:t>
        <a:bodyPr/>
        <a:lstStyle/>
        <a:p>
          <a:endParaRPr lang="ru-RU"/>
        </a:p>
      </dgm:t>
    </dgm:pt>
  </dgm:ptLst>
  <dgm:cxnLst>
    <dgm:cxn modelId="{435F7920-CF90-4EC6-BA80-A57DC11605BC}" type="presOf" srcId="{70D913DA-FC98-4DDA-AD0C-D672C81AAAD2}" destId="{D756C8B3-7D4D-42C3-A28C-0B3ACD34F7E4}" srcOrd="0" destOrd="0" presId="urn:microsoft.com/office/officeart/2005/8/layout/process4"/>
    <dgm:cxn modelId="{F6839C0F-A1A5-4BD2-9880-D1494991D6B5}" srcId="{4A44236B-D8D7-4BEC-8617-BB885D19539B}" destId="{939570F9-8F9A-4AE6-B5A6-5D15DBC76AF2}" srcOrd="2" destOrd="0" parTransId="{56D8291D-90A8-4645-ABCD-BACF22FEFE16}" sibTransId="{23E14C7E-CEE1-416D-804E-EAC7AE33C866}"/>
    <dgm:cxn modelId="{43C7EFAA-6203-4062-93AB-179F10D4DEA7}" type="presOf" srcId="{B092FDA5-9823-415E-8B65-D0E9FAA4BED0}" destId="{FBA14642-11DA-477C-9AA6-D6A04435163C}" srcOrd="0" destOrd="0" presId="urn:microsoft.com/office/officeart/2005/8/layout/process4"/>
    <dgm:cxn modelId="{583BB02B-B6DC-474B-9D3F-8AF38993AD0D}" type="presOf" srcId="{939570F9-8F9A-4AE6-B5A6-5D15DBC76AF2}" destId="{607AF6B4-E1D3-40F3-A257-A4829DBB8697}" srcOrd="0" destOrd="0" presId="urn:microsoft.com/office/officeart/2005/8/layout/process4"/>
    <dgm:cxn modelId="{467E3B5F-FDE9-4C9B-B265-7E33F76DDEE9}" srcId="{4A44236B-D8D7-4BEC-8617-BB885D19539B}" destId="{70D913DA-FC98-4DDA-AD0C-D672C81AAAD2}" srcOrd="0" destOrd="0" parTransId="{FEDE63F0-1B8E-406F-A29C-5E98DD3ED774}" sibTransId="{DFD6F3C2-08E5-4696-ADA5-F3E04FFD5988}"/>
    <dgm:cxn modelId="{7FE896B7-6B82-4A28-AC11-C2FC7DBC2B54}" type="presOf" srcId="{49BD79E0-AB34-4C83-910C-BDA6C29C084D}" destId="{27895E83-99B0-4696-8F57-07B4B0CF3A05}" srcOrd="0" destOrd="0" presId="urn:microsoft.com/office/officeart/2005/8/layout/process4"/>
    <dgm:cxn modelId="{92B7BA8E-07E3-4CFD-9F09-31198AEB17FC}" type="presOf" srcId="{4A44236B-D8D7-4BEC-8617-BB885D19539B}" destId="{6B7C1684-5FD6-4162-8672-17810465B987}" srcOrd="0" destOrd="0" presId="urn:microsoft.com/office/officeart/2005/8/layout/process4"/>
    <dgm:cxn modelId="{5D9975A5-B18E-41E1-8338-378AB78D68C3}" srcId="{4A44236B-D8D7-4BEC-8617-BB885D19539B}" destId="{B092FDA5-9823-415E-8B65-D0E9FAA4BED0}" srcOrd="1" destOrd="0" parTransId="{9F6ED0C9-D3C7-4193-BD63-DA05E2EE6A1E}" sibTransId="{228E4994-6FD9-4530-9915-1834097A8F46}"/>
    <dgm:cxn modelId="{66AFA9D8-FAA6-44AB-897A-8D2895842645}" srcId="{4A44236B-D8D7-4BEC-8617-BB885D19539B}" destId="{49BD79E0-AB34-4C83-910C-BDA6C29C084D}" srcOrd="3" destOrd="0" parTransId="{3350C00C-2B67-41CB-94CA-1302D69557E7}" sibTransId="{2ECCE5C7-6AD3-443D-B57B-C48D8F42A194}"/>
    <dgm:cxn modelId="{F2E6B805-923B-4AD6-8A1E-BAF863482F2A}" type="presParOf" srcId="{6B7C1684-5FD6-4162-8672-17810465B987}" destId="{3A8CB6A4-9B9E-4F59-873F-35BD8BCF5BB6}" srcOrd="0" destOrd="0" presId="urn:microsoft.com/office/officeart/2005/8/layout/process4"/>
    <dgm:cxn modelId="{C8FF3780-7AF7-4D3E-AFA5-37822DBC39CD}" type="presParOf" srcId="{3A8CB6A4-9B9E-4F59-873F-35BD8BCF5BB6}" destId="{27895E83-99B0-4696-8F57-07B4B0CF3A05}" srcOrd="0" destOrd="0" presId="urn:microsoft.com/office/officeart/2005/8/layout/process4"/>
    <dgm:cxn modelId="{21488061-029B-4DE2-AB93-248F4468FF25}" type="presParOf" srcId="{6B7C1684-5FD6-4162-8672-17810465B987}" destId="{7C3E762D-1983-46E4-9E20-4AC5DF0AF1CC}" srcOrd="1" destOrd="0" presId="urn:microsoft.com/office/officeart/2005/8/layout/process4"/>
    <dgm:cxn modelId="{25544F04-48D8-462F-A141-527FDECE35CD}" type="presParOf" srcId="{6B7C1684-5FD6-4162-8672-17810465B987}" destId="{C4A1B7F4-E71B-4FDF-9978-3B6BA0DBFBCB}" srcOrd="2" destOrd="0" presId="urn:microsoft.com/office/officeart/2005/8/layout/process4"/>
    <dgm:cxn modelId="{2C2FD0D4-BB85-4F8A-B95E-C69297E5397C}" type="presParOf" srcId="{C4A1B7F4-E71B-4FDF-9978-3B6BA0DBFBCB}" destId="{607AF6B4-E1D3-40F3-A257-A4829DBB8697}" srcOrd="0" destOrd="0" presId="urn:microsoft.com/office/officeart/2005/8/layout/process4"/>
    <dgm:cxn modelId="{947E5968-E116-4A49-9042-5616291076B9}" type="presParOf" srcId="{6B7C1684-5FD6-4162-8672-17810465B987}" destId="{8A32ABB6-C12B-4CA0-9A72-F92A1CEC5758}" srcOrd="3" destOrd="0" presId="urn:microsoft.com/office/officeart/2005/8/layout/process4"/>
    <dgm:cxn modelId="{ED1A9F81-0855-4C48-91EA-05F979055DC7}" type="presParOf" srcId="{6B7C1684-5FD6-4162-8672-17810465B987}" destId="{B2E2DBF2-5E17-426E-A3F7-B8457812EB1C}" srcOrd="4" destOrd="0" presId="urn:microsoft.com/office/officeart/2005/8/layout/process4"/>
    <dgm:cxn modelId="{9426DD70-A9B4-43F8-96F3-ACAED2E00288}" type="presParOf" srcId="{B2E2DBF2-5E17-426E-A3F7-B8457812EB1C}" destId="{FBA14642-11DA-477C-9AA6-D6A04435163C}" srcOrd="0" destOrd="0" presId="urn:microsoft.com/office/officeart/2005/8/layout/process4"/>
    <dgm:cxn modelId="{BE9FDEBE-2644-4200-9C84-7F6D68B92AD0}" type="presParOf" srcId="{6B7C1684-5FD6-4162-8672-17810465B987}" destId="{DE4A9AC6-DAE9-43E1-9BA4-797FAA6ECDE7}" srcOrd="5" destOrd="0" presId="urn:microsoft.com/office/officeart/2005/8/layout/process4"/>
    <dgm:cxn modelId="{0772E717-5EBD-413F-8203-9CC92155ACD0}" type="presParOf" srcId="{6B7C1684-5FD6-4162-8672-17810465B987}" destId="{7DF9F499-6739-4D32-8323-9C55229871C2}" srcOrd="6" destOrd="0" presId="urn:microsoft.com/office/officeart/2005/8/layout/process4"/>
    <dgm:cxn modelId="{C3A045B6-0C7F-4874-A869-8BE9E218F4C2}" type="presParOf" srcId="{7DF9F499-6739-4D32-8323-9C55229871C2}" destId="{D756C8B3-7D4D-42C3-A28C-0B3ACD34F7E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B27905-120D-4E9D-B3A9-64D25DA2FF11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CC3CA6A-8636-461A-B6C0-0066D58D97DE}">
      <dgm:prSet custT="1"/>
      <dgm:spPr/>
      <dgm:t>
        <a:bodyPr/>
        <a:lstStyle/>
        <a:p>
          <a:pPr rtl="0"/>
          <a:r>
            <a:rPr lang="ru-RU" sz="2000" b="1" dirty="0" smtClean="0"/>
            <a:t>Лица, проработавшие в тылу</a:t>
          </a:r>
          <a:endParaRPr lang="ru-RU" sz="2000" dirty="0"/>
        </a:p>
      </dgm:t>
    </dgm:pt>
    <dgm:pt modelId="{10AA4779-0309-4039-A8C0-98DF0D4709D1}" type="parTrans" cxnId="{96B164E0-A823-4835-9FC6-8FA5E565CBDD}">
      <dgm:prSet/>
      <dgm:spPr/>
      <dgm:t>
        <a:bodyPr/>
        <a:lstStyle/>
        <a:p>
          <a:endParaRPr lang="ru-RU"/>
        </a:p>
      </dgm:t>
    </dgm:pt>
    <dgm:pt modelId="{CE8A7C50-5393-4AB7-AB03-D15A638878F4}" type="sibTrans" cxnId="{96B164E0-A823-4835-9FC6-8FA5E565CBDD}">
      <dgm:prSet/>
      <dgm:spPr/>
      <dgm:t>
        <a:bodyPr/>
        <a:lstStyle/>
        <a:p>
          <a:endParaRPr lang="ru-RU"/>
        </a:p>
      </dgm:t>
    </dgm:pt>
    <dgm:pt modelId="{55BBC9DF-4640-4074-B6F8-1BEC4D58B615}">
      <dgm:prSet custT="1"/>
      <dgm:spPr/>
      <dgm:t>
        <a:bodyPr/>
        <a:lstStyle/>
        <a:p>
          <a:pPr rtl="0"/>
          <a:r>
            <a:rPr lang="ru-RU" sz="1600" b="1" dirty="0" smtClean="0"/>
            <a:t>Предоставляется компенсация в размере     </a:t>
          </a:r>
          <a:r>
            <a:rPr lang="ru-RU" sz="1600" b="1" dirty="0" smtClean="0">
              <a:solidFill>
                <a:srgbClr val="FFFF00"/>
              </a:solidFill>
            </a:rPr>
            <a:t>100 процентов                                                     </a:t>
          </a:r>
          <a:r>
            <a:rPr lang="ru-RU" sz="1600" b="1" dirty="0" smtClean="0"/>
            <a:t>стоимости изделий независимо от доходов </a:t>
          </a:r>
          <a:endParaRPr lang="ru-RU" sz="1600" b="1" dirty="0"/>
        </a:p>
      </dgm:t>
    </dgm:pt>
    <dgm:pt modelId="{B8E6973E-DA16-47FE-B5E8-F55F1071B7A2}" type="parTrans" cxnId="{6D7F61D2-57FC-467E-BA69-E3DA3168ED9F}">
      <dgm:prSet/>
      <dgm:spPr/>
      <dgm:t>
        <a:bodyPr/>
        <a:lstStyle/>
        <a:p>
          <a:endParaRPr lang="ru-RU"/>
        </a:p>
      </dgm:t>
    </dgm:pt>
    <dgm:pt modelId="{62EBF93D-7F91-4DB5-BD89-661E56AC929C}" type="sibTrans" cxnId="{6D7F61D2-57FC-467E-BA69-E3DA3168ED9F}">
      <dgm:prSet/>
      <dgm:spPr/>
      <dgm:t>
        <a:bodyPr/>
        <a:lstStyle/>
        <a:p>
          <a:endParaRPr lang="ru-RU"/>
        </a:p>
      </dgm:t>
    </dgm:pt>
    <dgm:pt modelId="{024EBE78-332E-4EA4-8554-B5E975454583}" type="pres">
      <dgm:prSet presAssocID="{B1B27905-120D-4E9D-B3A9-64D25DA2FF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F5C6FF-D75C-4AEB-9F86-694CADEE97EF}" type="pres">
      <dgm:prSet presAssocID="{0CC3CA6A-8636-461A-B6C0-0066D58D97D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BBDD1-70AC-434A-84A0-CD3D32A3CCB7}" type="pres">
      <dgm:prSet presAssocID="{CE8A7C50-5393-4AB7-AB03-D15A638878F4}" presName="sibTrans" presStyleCnt="0"/>
      <dgm:spPr/>
    </dgm:pt>
    <dgm:pt modelId="{76E89BB4-43D3-4118-9DE5-0B32D75B9E0C}" type="pres">
      <dgm:prSet presAssocID="{55BBC9DF-4640-4074-B6F8-1BEC4D58B615}" presName="node" presStyleLbl="node1" presStyleIdx="1" presStyleCnt="2" custScaleX="107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40C911-6789-4335-B52C-3130A0CF81AC}" type="presOf" srcId="{0CC3CA6A-8636-461A-B6C0-0066D58D97DE}" destId="{06F5C6FF-D75C-4AEB-9F86-694CADEE97EF}" srcOrd="0" destOrd="0" presId="urn:microsoft.com/office/officeart/2005/8/layout/hList6"/>
    <dgm:cxn modelId="{96B164E0-A823-4835-9FC6-8FA5E565CBDD}" srcId="{B1B27905-120D-4E9D-B3A9-64D25DA2FF11}" destId="{0CC3CA6A-8636-461A-B6C0-0066D58D97DE}" srcOrd="0" destOrd="0" parTransId="{10AA4779-0309-4039-A8C0-98DF0D4709D1}" sibTransId="{CE8A7C50-5393-4AB7-AB03-D15A638878F4}"/>
    <dgm:cxn modelId="{6D7F61D2-57FC-467E-BA69-E3DA3168ED9F}" srcId="{B1B27905-120D-4E9D-B3A9-64D25DA2FF11}" destId="{55BBC9DF-4640-4074-B6F8-1BEC4D58B615}" srcOrd="1" destOrd="0" parTransId="{B8E6973E-DA16-47FE-B5E8-F55F1071B7A2}" sibTransId="{62EBF93D-7F91-4DB5-BD89-661E56AC929C}"/>
    <dgm:cxn modelId="{ED00707B-231A-4E8E-ABC6-770960FFD8FF}" type="presOf" srcId="{55BBC9DF-4640-4074-B6F8-1BEC4D58B615}" destId="{76E89BB4-43D3-4118-9DE5-0B32D75B9E0C}" srcOrd="0" destOrd="0" presId="urn:microsoft.com/office/officeart/2005/8/layout/hList6"/>
    <dgm:cxn modelId="{0206593E-73CA-405F-B145-1C7E8F12379A}" type="presOf" srcId="{B1B27905-120D-4E9D-B3A9-64D25DA2FF11}" destId="{024EBE78-332E-4EA4-8554-B5E975454583}" srcOrd="0" destOrd="0" presId="urn:microsoft.com/office/officeart/2005/8/layout/hList6"/>
    <dgm:cxn modelId="{71B3C641-A0B2-428A-8853-68EA3F47648C}" type="presParOf" srcId="{024EBE78-332E-4EA4-8554-B5E975454583}" destId="{06F5C6FF-D75C-4AEB-9F86-694CADEE97EF}" srcOrd="0" destOrd="0" presId="urn:microsoft.com/office/officeart/2005/8/layout/hList6"/>
    <dgm:cxn modelId="{B31D0919-FA7B-48E4-82BC-7AC296965970}" type="presParOf" srcId="{024EBE78-332E-4EA4-8554-B5E975454583}" destId="{A48BBDD1-70AC-434A-84A0-CD3D32A3CCB7}" srcOrd="1" destOrd="0" presId="urn:microsoft.com/office/officeart/2005/8/layout/hList6"/>
    <dgm:cxn modelId="{71E6D943-785F-4ECA-859B-2B4423E6658D}" type="presParOf" srcId="{024EBE78-332E-4EA4-8554-B5E975454583}" destId="{76E89BB4-43D3-4118-9DE5-0B32D75B9E0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02B164-5761-4A25-A62B-DF3D9BAC5785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189B748-A53B-45AC-91A7-29F3D115F0CE}">
      <dgm:prSet custT="1"/>
      <dgm:spPr/>
      <dgm:t>
        <a:bodyPr/>
        <a:lstStyle/>
        <a:p>
          <a:pPr rtl="0"/>
          <a:r>
            <a:rPr lang="ru-RU" sz="2000" b="1" dirty="0" smtClean="0"/>
            <a:t>Несовершеннолетние дети</a:t>
          </a:r>
          <a:r>
            <a:rPr lang="ru-RU" sz="2000" dirty="0" smtClean="0"/>
            <a:t> </a:t>
          </a:r>
          <a:endParaRPr lang="ru-RU" sz="2000" dirty="0"/>
        </a:p>
      </dgm:t>
    </dgm:pt>
    <dgm:pt modelId="{78D494A8-8F27-4749-9875-8DDD790A1704}" type="parTrans" cxnId="{CDFA6414-CE96-43CD-B947-15EA1097857C}">
      <dgm:prSet/>
      <dgm:spPr/>
      <dgm:t>
        <a:bodyPr/>
        <a:lstStyle/>
        <a:p>
          <a:endParaRPr lang="ru-RU"/>
        </a:p>
      </dgm:t>
    </dgm:pt>
    <dgm:pt modelId="{2DA9D7ED-214E-4B6F-B195-C8778EDBDB8A}" type="sibTrans" cxnId="{CDFA6414-CE96-43CD-B947-15EA1097857C}">
      <dgm:prSet/>
      <dgm:spPr/>
      <dgm:t>
        <a:bodyPr/>
        <a:lstStyle/>
        <a:p>
          <a:endParaRPr lang="ru-RU"/>
        </a:p>
      </dgm:t>
    </dgm:pt>
    <dgm:pt modelId="{04E05D80-4082-4AC3-A844-F37F1459ECB6}">
      <dgm:prSet custT="1"/>
      <dgm:spPr/>
      <dgm:t>
        <a:bodyPr/>
        <a:lstStyle/>
        <a:p>
          <a:pPr rtl="0"/>
          <a:r>
            <a:rPr lang="ru-RU" sz="1600" b="1" dirty="0" smtClean="0"/>
            <a:t>Предоставляется компенсация в размере                            </a:t>
          </a:r>
          <a:r>
            <a:rPr lang="ru-RU" sz="1600" b="1" dirty="0" smtClean="0">
              <a:solidFill>
                <a:srgbClr val="FFFF00"/>
              </a:solidFill>
            </a:rPr>
            <a:t>100 процентов </a:t>
          </a:r>
          <a:r>
            <a:rPr lang="ru-RU" sz="1600" b="1" dirty="0" smtClean="0"/>
            <a:t>стоимости изделий, если среднедушевой доход семьи не превышает величину прожиточного минимума</a:t>
          </a:r>
          <a:endParaRPr lang="ru-RU" sz="1600" b="1" dirty="0"/>
        </a:p>
      </dgm:t>
    </dgm:pt>
    <dgm:pt modelId="{3DE87D4D-F3A5-4EDA-9322-AAC7FF860D0D}" type="parTrans" cxnId="{98FAC44D-BF27-4682-99AB-86B7EB5FBE29}">
      <dgm:prSet/>
      <dgm:spPr/>
      <dgm:t>
        <a:bodyPr/>
        <a:lstStyle/>
        <a:p>
          <a:endParaRPr lang="ru-RU"/>
        </a:p>
      </dgm:t>
    </dgm:pt>
    <dgm:pt modelId="{7404B150-0C6A-43E2-96B1-36FABEAB9555}" type="sibTrans" cxnId="{98FAC44D-BF27-4682-99AB-86B7EB5FBE29}">
      <dgm:prSet/>
      <dgm:spPr/>
      <dgm:t>
        <a:bodyPr/>
        <a:lstStyle/>
        <a:p>
          <a:endParaRPr lang="ru-RU"/>
        </a:p>
      </dgm:t>
    </dgm:pt>
    <dgm:pt modelId="{917935E4-0821-4E32-9218-A40F942B789B}" type="pres">
      <dgm:prSet presAssocID="{C002B164-5761-4A25-A62B-DF3D9BAC578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0FA57A-9B32-419B-B0B1-02BDB3852897}" type="pres">
      <dgm:prSet presAssocID="{2189B748-A53B-45AC-91A7-29F3D115F0CE}" presName="node" presStyleLbl="node1" presStyleIdx="0" presStyleCnt="2" custScaleX="131937" custLinFactNeighborX="-1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4EFD3-9DCB-4252-86D2-3B29982EFC02}" type="pres">
      <dgm:prSet presAssocID="{2DA9D7ED-214E-4B6F-B195-C8778EDBDB8A}" presName="sibTrans" presStyleCnt="0"/>
      <dgm:spPr/>
    </dgm:pt>
    <dgm:pt modelId="{D9A8F22E-818E-44A5-A260-A3DB5CE084C3}" type="pres">
      <dgm:prSet presAssocID="{04E05D80-4082-4AC3-A844-F37F1459ECB6}" presName="node" presStyleLbl="node1" presStyleIdx="1" presStyleCnt="2" custScaleX="142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FAC44D-BF27-4682-99AB-86B7EB5FBE29}" srcId="{C002B164-5761-4A25-A62B-DF3D9BAC5785}" destId="{04E05D80-4082-4AC3-A844-F37F1459ECB6}" srcOrd="1" destOrd="0" parTransId="{3DE87D4D-F3A5-4EDA-9322-AAC7FF860D0D}" sibTransId="{7404B150-0C6A-43E2-96B1-36FABEAB9555}"/>
    <dgm:cxn modelId="{0056E21F-E030-4448-826B-85C829CD11E1}" type="presOf" srcId="{04E05D80-4082-4AC3-A844-F37F1459ECB6}" destId="{D9A8F22E-818E-44A5-A260-A3DB5CE084C3}" srcOrd="0" destOrd="0" presId="urn:microsoft.com/office/officeart/2005/8/layout/hList6"/>
    <dgm:cxn modelId="{CA4D2710-EB3C-46C5-BAFB-8400D08F86A1}" type="presOf" srcId="{C002B164-5761-4A25-A62B-DF3D9BAC5785}" destId="{917935E4-0821-4E32-9218-A40F942B789B}" srcOrd="0" destOrd="0" presId="urn:microsoft.com/office/officeart/2005/8/layout/hList6"/>
    <dgm:cxn modelId="{785D0E4C-DA48-433D-A016-F8E29DB7B513}" type="presOf" srcId="{2189B748-A53B-45AC-91A7-29F3D115F0CE}" destId="{FC0FA57A-9B32-419B-B0B1-02BDB3852897}" srcOrd="0" destOrd="0" presId="urn:microsoft.com/office/officeart/2005/8/layout/hList6"/>
    <dgm:cxn modelId="{CDFA6414-CE96-43CD-B947-15EA1097857C}" srcId="{C002B164-5761-4A25-A62B-DF3D9BAC5785}" destId="{2189B748-A53B-45AC-91A7-29F3D115F0CE}" srcOrd="0" destOrd="0" parTransId="{78D494A8-8F27-4749-9875-8DDD790A1704}" sibTransId="{2DA9D7ED-214E-4B6F-B195-C8778EDBDB8A}"/>
    <dgm:cxn modelId="{9576D8A3-5187-44DE-99A5-E65B1E512541}" type="presParOf" srcId="{917935E4-0821-4E32-9218-A40F942B789B}" destId="{FC0FA57A-9B32-419B-B0B1-02BDB3852897}" srcOrd="0" destOrd="0" presId="urn:microsoft.com/office/officeart/2005/8/layout/hList6"/>
    <dgm:cxn modelId="{2390B668-43B2-4DC3-874E-9A694AF8F050}" type="presParOf" srcId="{917935E4-0821-4E32-9218-A40F942B789B}" destId="{DCC4EFD3-9DCB-4252-86D2-3B29982EFC02}" srcOrd="1" destOrd="0" presId="urn:microsoft.com/office/officeart/2005/8/layout/hList6"/>
    <dgm:cxn modelId="{AB2A715F-EDEC-4702-A687-DA6DC7678AB1}" type="presParOf" srcId="{917935E4-0821-4E32-9218-A40F942B789B}" destId="{D9A8F22E-818E-44A5-A260-A3DB5CE084C3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2EEBA5-2703-4987-A400-F41E87228F2E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9979127-6AC5-431D-8448-7499B13FA10C}">
      <dgm:prSet custT="1"/>
      <dgm:spPr/>
      <dgm:t>
        <a:bodyPr/>
        <a:lstStyle/>
        <a:p>
          <a:pPr rtl="0"/>
          <a:r>
            <a:rPr lang="ru-RU" sz="2000" b="1" dirty="0" smtClean="0"/>
            <a:t>Иные граждане, не имеющие группы инвалидности</a:t>
          </a:r>
          <a:endParaRPr lang="ru-RU" sz="2000" dirty="0"/>
        </a:p>
      </dgm:t>
    </dgm:pt>
    <dgm:pt modelId="{8D352DC9-961E-4C01-AA6E-6F392629D673}" type="parTrans" cxnId="{79FD79D1-23A5-447E-8535-40E0152C885F}">
      <dgm:prSet/>
      <dgm:spPr/>
      <dgm:t>
        <a:bodyPr/>
        <a:lstStyle/>
        <a:p>
          <a:endParaRPr lang="ru-RU"/>
        </a:p>
      </dgm:t>
    </dgm:pt>
    <dgm:pt modelId="{350E1E38-FFA1-438D-A966-8B8197AA4222}" type="sibTrans" cxnId="{79FD79D1-23A5-447E-8535-40E0152C885F}">
      <dgm:prSet/>
      <dgm:spPr/>
      <dgm:t>
        <a:bodyPr/>
        <a:lstStyle/>
        <a:p>
          <a:endParaRPr lang="ru-RU"/>
        </a:p>
      </dgm:t>
    </dgm:pt>
    <dgm:pt modelId="{AE00615E-12C7-4928-A184-F2B39469F6C0}">
      <dgm:prSet custT="1"/>
      <dgm:spPr/>
      <dgm:t>
        <a:bodyPr/>
        <a:lstStyle/>
        <a:p>
          <a:pPr rtl="0"/>
          <a:r>
            <a:rPr lang="ru-RU" sz="1550" b="1" dirty="0" smtClean="0"/>
            <a:t>Предоставляется компенсация в размере           </a:t>
          </a:r>
          <a:r>
            <a:rPr lang="ru-RU" sz="1550" b="1" dirty="0" smtClean="0">
              <a:solidFill>
                <a:srgbClr val="FFFF00"/>
              </a:solidFill>
            </a:rPr>
            <a:t>50 процентов </a:t>
          </a:r>
          <a:r>
            <a:rPr lang="ru-RU" sz="1550" b="1" dirty="0" smtClean="0"/>
            <a:t>от стоимости приобретенных протезно-ортопедических изделий, если среднедушевой доход семьи (гражданина) не превышает величину прожиточного минимума</a:t>
          </a:r>
          <a:endParaRPr lang="ru-RU" sz="1550" b="1" dirty="0"/>
        </a:p>
      </dgm:t>
    </dgm:pt>
    <dgm:pt modelId="{F14A8918-19A8-45DA-91CF-9F412E995FE8}" type="parTrans" cxnId="{B21103CF-3519-479C-BD09-D04B9A789DC8}">
      <dgm:prSet/>
      <dgm:spPr/>
      <dgm:t>
        <a:bodyPr/>
        <a:lstStyle/>
        <a:p>
          <a:endParaRPr lang="ru-RU"/>
        </a:p>
      </dgm:t>
    </dgm:pt>
    <dgm:pt modelId="{8A7848AE-3FD3-45E8-A10B-2C02BC656689}" type="sibTrans" cxnId="{B21103CF-3519-479C-BD09-D04B9A789DC8}">
      <dgm:prSet/>
      <dgm:spPr/>
      <dgm:t>
        <a:bodyPr/>
        <a:lstStyle/>
        <a:p>
          <a:endParaRPr lang="ru-RU"/>
        </a:p>
      </dgm:t>
    </dgm:pt>
    <dgm:pt modelId="{7FCCFF77-6C11-4BB6-AE9A-F275A18AD4FF}" type="pres">
      <dgm:prSet presAssocID="{652EEBA5-2703-4987-A400-F41E87228F2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D6080F-CF2A-427F-9C29-BC56813C53E9}" type="pres">
      <dgm:prSet presAssocID="{79979127-6AC5-431D-8448-7499B13FA10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01047-16BF-401D-9DA2-FC37EE27E0E9}" type="pres">
      <dgm:prSet presAssocID="{350E1E38-FFA1-438D-A966-8B8197AA4222}" presName="sibTrans" presStyleCnt="0"/>
      <dgm:spPr/>
    </dgm:pt>
    <dgm:pt modelId="{4CE0731F-A345-477A-9C94-780B9F0745C2}" type="pres">
      <dgm:prSet presAssocID="{AE00615E-12C7-4928-A184-F2B39469F6C0}" presName="node" presStyleLbl="node1" presStyleIdx="1" presStyleCnt="2" custScaleX="107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CD9C25-C47D-494C-8BC4-4D6F537A1886}" type="presOf" srcId="{79979127-6AC5-431D-8448-7499B13FA10C}" destId="{36D6080F-CF2A-427F-9C29-BC56813C53E9}" srcOrd="0" destOrd="0" presId="urn:microsoft.com/office/officeart/2005/8/layout/hList6"/>
    <dgm:cxn modelId="{B21103CF-3519-479C-BD09-D04B9A789DC8}" srcId="{652EEBA5-2703-4987-A400-F41E87228F2E}" destId="{AE00615E-12C7-4928-A184-F2B39469F6C0}" srcOrd="1" destOrd="0" parTransId="{F14A8918-19A8-45DA-91CF-9F412E995FE8}" sibTransId="{8A7848AE-3FD3-45E8-A10B-2C02BC656689}"/>
    <dgm:cxn modelId="{236B6BBC-7ED1-4227-B2DB-1AE6959D1C35}" type="presOf" srcId="{AE00615E-12C7-4928-A184-F2B39469F6C0}" destId="{4CE0731F-A345-477A-9C94-780B9F0745C2}" srcOrd="0" destOrd="0" presId="urn:microsoft.com/office/officeart/2005/8/layout/hList6"/>
    <dgm:cxn modelId="{6E1607F4-C681-4A1D-B6FA-10723B52A09A}" type="presOf" srcId="{652EEBA5-2703-4987-A400-F41E87228F2E}" destId="{7FCCFF77-6C11-4BB6-AE9A-F275A18AD4FF}" srcOrd="0" destOrd="0" presId="urn:microsoft.com/office/officeart/2005/8/layout/hList6"/>
    <dgm:cxn modelId="{79FD79D1-23A5-447E-8535-40E0152C885F}" srcId="{652EEBA5-2703-4987-A400-F41E87228F2E}" destId="{79979127-6AC5-431D-8448-7499B13FA10C}" srcOrd="0" destOrd="0" parTransId="{8D352DC9-961E-4C01-AA6E-6F392629D673}" sibTransId="{350E1E38-FFA1-438D-A966-8B8197AA4222}"/>
    <dgm:cxn modelId="{D5ACCD60-6486-43B4-964B-E7B2522D9CC1}" type="presParOf" srcId="{7FCCFF77-6C11-4BB6-AE9A-F275A18AD4FF}" destId="{36D6080F-CF2A-427F-9C29-BC56813C53E9}" srcOrd="0" destOrd="0" presId="urn:microsoft.com/office/officeart/2005/8/layout/hList6"/>
    <dgm:cxn modelId="{C5237022-D036-475B-978A-ED76995E0BCD}" type="presParOf" srcId="{7FCCFF77-6C11-4BB6-AE9A-F275A18AD4FF}" destId="{7EB01047-16BF-401D-9DA2-FC37EE27E0E9}" srcOrd="1" destOrd="0" presId="urn:microsoft.com/office/officeart/2005/8/layout/hList6"/>
    <dgm:cxn modelId="{D003D0A7-82CA-4B4C-8852-21C226148E4A}" type="presParOf" srcId="{7FCCFF77-6C11-4BB6-AE9A-F275A18AD4FF}" destId="{4CE0731F-A345-477A-9C94-780B9F0745C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1B2DF8-D89F-4F3A-9F4B-A3C68A2BC142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BECD4B-20FA-4F2E-AB0C-CA827238ACC3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</dgm:spPr>
      <dgm:t>
        <a:bodyPr/>
        <a:lstStyle/>
        <a:p>
          <a:pPr algn="ctr"/>
          <a:r>
            <a:rPr lang="ru-RU" sz="2400" b="1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ортопедическая обувь                     (не более двух пар)</a:t>
          </a:r>
          <a:endParaRPr lang="ru-RU" sz="2400" dirty="0">
            <a:solidFill>
              <a:srgbClr val="3333CC"/>
            </a:solidFill>
            <a:latin typeface="Arial Black" pitchFamily="34" charset="0"/>
          </a:endParaRPr>
        </a:p>
      </dgm:t>
    </dgm:pt>
    <dgm:pt modelId="{091463AE-A794-4458-A222-8C5E6AB8DB86}" type="parTrans" cxnId="{0BAD3C84-34FF-4C8F-B477-57DA96075A8D}">
      <dgm:prSet/>
      <dgm:spPr/>
      <dgm:t>
        <a:bodyPr/>
        <a:lstStyle/>
        <a:p>
          <a:endParaRPr lang="ru-RU"/>
        </a:p>
      </dgm:t>
    </dgm:pt>
    <dgm:pt modelId="{ECFE5619-44D1-4151-8577-8FE8013DA8EB}" type="sibTrans" cxnId="{0BAD3C84-34FF-4C8F-B477-57DA96075A8D}">
      <dgm:prSet/>
      <dgm:spPr/>
      <dgm:t>
        <a:bodyPr/>
        <a:lstStyle/>
        <a:p>
          <a:endParaRPr lang="ru-RU"/>
        </a:p>
      </dgm:t>
    </dgm:pt>
    <dgm:pt modelId="{ACA2D70D-1FC0-444A-9F1E-ACD83146C5DE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</dgm:spPr>
      <dgm:t>
        <a:bodyPr/>
        <a:lstStyle/>
        <a:p>
          <a:pPr algn="ctr"/>
          <a:r>
            <a:rPr lang="ru-RU" sz="2400" b="1" dirty="0" err="1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экзопротез</a:t>
          </a:r>
          <a:r>
            <a:rPr lang="ru-RU" sz="2400" b="1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 молочной железы</a:t>
          </a:r>
          <a:endParaRPr lang="ru-RU" sz="2400" dirty="0">
            <a:solidFill>
              <a:srgbClr val="3333CC"/>
            </a:solidFill>
            <a:latin typeface="Arial Black" pitchFamily="34" charset="0"/>
          </a:endParaRPr>
        </a:p>
      </dgm:t>
    </dgm:pt>
    <dgm:pt modelId="{DAF83D89-21AB-460E-998E-60EA57825973}" type="parTrans" cxnId="{41D27F6E-0777-4F43-9732-D229CEEDA698}">
      <dgm:prSet/>
      <dgm:spPr/>
      <dgm:t>
        <a:bodyPr/>
        <a:lstStyle/>
        <a:p>
          <a:endParaRPr lang="ru-RU"/>
        </a:p>
      </dgm:t>
    </dgm:pt>
    <dgm:pt modelId="{40658240-6433-4B83-97E1-BB1CF2980E42}" type="sibTrans" cxnId="{41D27F6E-0777-4F43-9732-D229CEEDA698}">
      <dgm:prSet/>
      <dgm:spPr/>
      <dgm:t>
        <a:bodyPr/>
        <a:lstStyle/>
        <a:p>
          <a:endParaRPr lang="ru-RU"/>
        </a:p>
      </dgm:t>
    </dgm:pt>
    <dgm:pt modelId="{B4B5D5EC-3448-4086-8FF2-E598FE9ED73A}">
      <dgm:prSet phldrT="[Текст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</dgm:spPr>
      <dgm:t>
        <a:bodyPr/>
        <a:lstStyle/>
        <a:p>
          <a:pPr algn="ctr"/>
          <a:r>
            <a:rPr lang="ru-RU" b="1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чехол для </a:t>
          </a:r>
          <a:r>
            <a:rPr lang="ru-RU" b="1" dirty="0" err="1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экзопротеза</a:t>
          </a:r>
          <a:r>
            <a:rPr lang="ru-RU" b="1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 молочной железы (трикотажный)</a:t>
          </a:r>
          <a:endParaRPr lang="ru-RU" dirty="0">
            <a:solidFill>
              <a:srgbClr val="3333CC"/>
            </a:solidFill>
            <a:latin typeface="Arial Black" pitchFamily="34" charset="0"/>
          </a:endParaRPr>
        </a:p>
      </dgm:t>
    </dgm:pt>
    <dgm:pt modelId="{16004AAA-DD93-49C9-B4F7-5917CAF5C169}" type="parTrans" cxnId="{96C1C116-7FE3-4587-B4F0-04AC45FCE881}">
      <dgm:prSet/>
      <dgm:spPr/>
      <dgm:t>
        <a:bodyPr/>
        <a:lstStyle/>
        <a:p>
          <a:endParaRPr lang="ru-RU"/>
        </a:p>
      </dgm:t>
    </dgm:pt>
    <dgm:pt modelId="{0BF35AC6-636B-4536-9A90-70A8B1C1BDC1}" type="sibTrans" cxnId="{96C1C116-7FE3-4587-B4F0-04AC45FCE881}">
      <dgm:prSet/>
      <dgm:spPr/>
      <dgm:t>
        <a:bodyPr/>
        <a:lstStyle/>
        <a:p>
          <a:endParaRPr lang="ru-RU"/>
        </a:p>
      </dgm:t>
    </dgm:pt>
    <dgm:pt modelId="{18CD7B46-C5F2-4C40-8D3C-81B43C087ED8}" type="pres">
      <dgm:prSet presAssocID="{7A1B2DF8-D89F-4F3A-9F4B-A3C68A2BC14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34F7C6-0FD2-474D-A177-B5F3CE33BD43}" type="pres">
      <dgm:prSet presAssocID="{3FBECD4B-20FA-4F2E-AB0C-CA827238ACC3}" presName="comp" presStyleCnt="0"/>
      <dgm:spPr/>
    </dgm:pt>
    <dgm:pt modelId="{CC4EE86E-13B8-4D02-9E98-34FE38C84E6C}" type="pres">
      <dgm:prSet presAssocID="{3FBECD4B-20FA-4F2E-AB0C-CA827238ACC3}" presName="box" presStyleLbl="node1" presStyleIdx="0" presStyleCnt="3" custScaleX="38666" custScaleY="149379" custLinFactNeighborX="8250" custLinFactNeighborY="355"/>
      <dgm:spPr/>
      <dgm:t>
        <a:bodyPr/>
        <a:lstStyle/>
        <a:p>
          <a:endParaRPr lang="ru-RU"/>
        </a:p>
      </dgm:t>
    </dgm:pt>
    <dgm:pt modelId="{A5D0299E-0B95-4582-8788-530DC61AADEF}" type="pres">
      <dgm:prSet presAssocID="{3FBECD4B-20FA-4F2E-AB0C-CA827238ACC3}" presName="img" presStyleLbl="fgImgPlace1" presStyleIdx="0" presStyleCnt="3" custScaleX="184971" custScaleY="196111" custLinFactNeighborX="3222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5A59D92-1EA4-4A26-B31D-9D4F07AFA1CC}" type="pres">
      <dgm:prSet presAssocID="{3FBECD4B-20FA-4F2E-AB0C-CA827238AC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0F3C8-3211-4A99-94AF-F4AD29D7A26E}" type="pres">
      <dgm:prSet presAssocID="{ECFE5619-44D1-4151-8577-8FE8013DA8EB}" presName="spacer" presStyleCnt="0"/>
      <dgm:spPr/>
    </dgm:pt>
    <dgm:pt modelId="{54BD0646-714E-4D70-8AAA-6CD3C503C6EE}" type="pres">
      <dgm:prSet presAssocID="{ACA2D70D-1FC0-444A-9F1E-ACD83146C5DE}" presName="comp" presStyleCnt="0"/>
      <dgm:spPr/>
    </dgm:pt>
    <dgm:pt modelId="{9D577562-C1FF-43BF-8670-06269171FFDD}" type="pres">
      <dgm:prSet presAssocID="{ACA2D70D-1FC0-444A-9F1E-ACD83146C5DE}" presName="box" presStyleLbl="node1" presStyleIdx="1" presStyleCnt="3" custScaleX="41527" custScaleY="186852" custLinFactNeighborX="815" custLinFactNeighborY="-4749"/>
      <dgm:spPr/>
      <dgm:t>
        <a:bodyPr/>
        <a:lstStyle/>
        <a:p>
          <a:endParaRPr lang="ru-RU"/>
        </a:p>
      </dgm:t>
    </dgm:pt>
    <dgm:pt modelId="{7837B1BF-04F9-4AAF-9298-759361C3C17B}" type="pres">
      <dgm:prSet presAssocID="{ACA2D70D-1FC0-444A-9F1E-ACD83146C5DE}" presName="img" presStyleLbl="fgImgPlace1" presStyleIdx="1" presStyleCnt="3" custScaleX="166820" custScaleY="228682" custLinFactNeighborX="-597" custLinFactNeighborY="-182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68BC93B-992B-4FC8-A38D-FA07A4C014F5}" type="pres">
      <dgm:prSet presAssocID="{ACA2D70D-1FC0-444A-9F1E-ACD83146C5D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850F1-0924-4B2F-9BAC-B535CB85DADE}" type="pres">
      <dgm:prSet presAssocID="{40658240-6433-4B83-97E1-BB1CF2980E42}" presName="spacer" presStyleCnt="0"/>
      <dgm:spPr/>
    </dgm:pt>
    <dgm:pt modelId="{A7297A20-C7CA-4EEE-B8DF-8933D8F23276}" type="pres">
      <dgm:prSet presAssocID="{B4B5D5EC-3448-4086-8FF2-E598FE9ED73A}" presName="comp" presStyleCnt="0"/>
      <dgm:spPr/>
    </dgm:pt>
    <dgm:pt modelId="{3930D74F-B2DE-4891-BCF7-58418EDBA974}" type="pres">
      <dgm:prSet presAssocID="{B4B5D5EC-3448-4086-8FF2-E598FE9ED73A}" presName="box" presStyleLbl="node1" presStyleIdx="2" presStyleCnt="3" custScaleX="41318" custScaleY="179104" custLinFactNeighborX="-8095" custLinFactNeighborY="-8984"/>
      <dgm:spPr/>
      <dgm:t>
        <a:bodyPr/>
        <a:lstStyle/>
        <a:p>
          <a:endParaRPr lang="ru-RU"/>
        </a:p>
      </dgm:t>
    </dgm:pt>
    <dgm:pt modelId="{267DC53F-8DC5-42A3-9566-B3753DCEFAAF}" type="pres">
      <dgm:prSet presAssocID="{B4B5D5EC-3448-4086-8FF2-E598FE9ED73A}" presName="img" presStyleLbl="fgImgPlace1" presStyleIdx="2" presStyleCnt="3" custScaleX="121609" custScaleY="237180" custLinFactNeighborX="-46070" custLinFactNeighborY="-537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7565DF3-E578-4FA6-8D15-54F6F310EE37}" type="pres">
      <dgm:prSet presAssocID="{B4B5D5EC-3448-4086-8FF2-E598FE9ED73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321703-8898-4D92-831D-1F840682F56B}" type="presOf" srcId="{ACA2D70D-1FC0-444A-9F1E-ACD83146C5DE}" destId="{D68BC93B-992B-4FC8-A38D-FA07A4C014F5}" srcOrd="1" destOrd="0" presId="urn:microsoft.com/office/officeart/2005/8/layout/vList4#1"/>
    <dgm:cxn modelId="{0BAD3C84-34FF-4C8F-B477-57DA96075A8D}" srcId="{7A1B2DF8-D89F-4F3A-9F4B-A3C68A2BC142}" destId="{3FBECD4B-20FA-4F2E-AB0C-CA827238ACC3}" srcOrd="0" destOrd="0" parTransId="{091463AE-A794-4458-A222-8C5E6AB8DB86}" sibTransId="{ECFE5619-44D1-4151-8577-8FE8013DA8EB}"/>
    <dgm:cxn modelId="{41D27F6E-0777-4F43-9732-D229CEEDA698}" srcId="{7A1B2DF8-D89F-4F3A-9F4B-A3C68A2BC142}" destId="{ACA2D70D-1FC0-444A-9F1E-ACD83146C5DE}" srcOrd="1" destOrd="0" parTransId="{DAF83D89-21AB-460E-998E-60EA57825973}" sibTransId="{40658240-6433-4B83-97E1-BB1CF2980E42}"/>
    <dgm:cxn modelId="{4825AB86-97EE-4DAA-BFA8-2FCDDC090D70}" type="presOf" srcId="{ACA2D70D-1FC0-444A-9F1E-ACD83146C5DE}" destId="{9D577562-C1FF-43BF-8670-06269171FFDD}" srcOrd="0" destOrd="0" presId="urn:microsoft.com/office/officeart/2005/8/layout/vList4#1"/>
    <dgm:cxn modelId="{1E8B20F1-281A-4370-8255-4E2A8F1472AE}" type="presOf" srcId="{B4B5D5EC-3448-4086-8FF2-E598FE9ED73A}" destId="{3930D74F-B2DE-4891-BCF7-58418EDBA974}" srcOrd="0" destOrd="0" presId="urn:microsoft.com/office/officeart/2005/8/layout/vList4#1"/>
    <dgm:cxn modelId="{A4B49C37-AC5C-4C77-B458-0B0CE4F77BB1}" type="presOf" srcId="{3FBECD4B-20FA-4F2E-AB0C-CA827238ACC3}" destId="{35A59D92-1EA4-4A26-B31D-9D4F07AFA1CC}" srcOrd="1" destOrd="0" presId="urn:microsoft.com/office/officeart/2005/8/layout/vList4#1"/>
    <dgm:cxn modelId="{44170976-2894-4DE3-A62E-429D3E77300C}" type="presOf" srcId="{7A1B2DF8-D89F-4F3A-9F4B-A3C68A2BC142}" destId="{18CD7B46-C5F2-4C40-8D3C-81B43C087ED8}" srcOrd="0" destOrd="0" presId="urn:microsoft.com/office/officeart/2005/8/layout/vList4#1"/>
    <dgm:cxn modelId="{3F550118-FBFC-4808-A66C-40139D5E0CAE}" type="presOf" srcId="{3FBECD4B-20FA-4F2E-AB0C-CA827238ACC3}" destId="{CC4EE86E-13B8-4D02-9E98-34FE38C84E6C}" srcOrd="0" destOrd="0" presId="urn:microsoft.com/office/officeart/2005/8/layout/vList4#1"/>
    <dgm:cxn modelId="{34C9C7EA-7065-49EE-B274-0038873B8D76}" type="presOf" srcId="{B4B5D5EC-3448-4086-8FF2-E598FE9ED73A}" destId="{B7565DF3-E578-4FA6-8D15-54F6F310EE37}" srcOrd="1" destOrd="0" presId="urn:microsoft.com/office/officeart/2005/8/layout/vList4#1"/>
    <dgm:cxn modelId="{96C1C116-7FE3-4587-B4F0-04AC45FCE881}" srcId="{7A1B2DF8-D89F-4F3A-9F4B-A3C68A2BC142}" destId="{B4B5D5EC-3448-4086-8FF2-E598FE9ED73A}" srcOrd="2" destOrd="0" parTransId="{16004AAA-DD93-49C9-B4F7-5917CAF5C169}" sibTransId="{0BF35AC6-636B-4536-9A90-70A8B1C1BDC1}"/>
    <dgm:cxn modelId="{744A4FE9-4772-47C8-9090-3800221774EE}" type="presParOf" srcId="{18CD7B46-C5F2-4C40-8D3C-81B43C087ED8}" destId="{2A34F7C6-0FD2-474D-A177-B5F3CE33BD43}" srcOrd="0" destOrd="0" presId="urn:microsoft.com/office/officeart/2005/8/layout/vList4#1"/>
    <dgm:cxn modelId="{8E5F7DF1-6213-4190-8C6F-35B1E25D81C0}" type="presParOf" srcId="{2A34F7C6-0FD2-474D-A177-B5F3CE33BD43}" destId="{CC4EE86E-13B8-4D02-9E98-34FE38C84E6C}" srcOrd="0" destOrd="0" presId="urn:microsoft.com/office/officeart/2005/8/layout/vList4#1"/>
    <dgm:cxn modelId="{7A9974EA-2A99-4500-BF46-2C4BAE801E72}" type="presParOf" srcId="{2A34F7C6-0FD2-474D-A177-B5F3CE33BD43}" destId="{A5D0299E-0B95-4582-8788-530DC61AADEF}" srcOrd="1" destOrd="0" presId="urn:microsoft.com/office/officeart/2005/8/layout/vList4#1"/>
    <dgm:cxn modelId="{287ABB04-5B30-4C81-BEA6-D1E26842C091}" type="presParOf" srcId="{2A34F7C6-0FD2-474D-A177-B5F3CE33BD43}" destId="{35A59D92-1EA4-4A26-B31D-9D4F07AFA1CC}" srcOrd="2" destOrd="0" presId="urn:microsoft.com/office/officeart/2005/8/layout/vList4#1"/>
    <dgm:cxn modelId="{A7BE3DEF-0C0E-4A59-8405-00E6567154ED}" type="presParOf" srcId="{18CD7B46-C5F2-4C40-8D3C-81B43C087ED8}" destId="{DDF0F3C8-3211-4A99-94AF-F4AD29D7A26E}" srcOrd="1" destOrd="0" presId="urn:microsoft.com/office/officeart/2005/8/layout/vList4#1"/>
    <dgm:cxn modelId="{044404BF-3127-483F-9FC0-93748EA52F89}" type="presParOf" srcId="{18CD7B46-C5F2-4C40-8D3C-81B43C087ED8}" destId="{54BD0646-714E-4D70-8AAA-6CD3C503C6EE}" srcOrd="2" destOrd="0" presId="urn:microsoft.com/office/officeart/2005/8/layout/vList4#1"/>
    <dgm:cxn modelId="{ECFCA842-263B-40C9-A313-32149A59D7E6}" type="presParOf" srcId="{54BD0646-714E-4D70-8AAA-6CD3C503C6EE}" destId="{9D577562-C1FF-43BF-8670-06269171FFDD}" srcOrd="0" destOrd="0" presId="urn:microsoft.com/office/officeart/2005/8/layout/vList4#1"/>
    <dgm:cxn modelId="{DEA7F0A3-9FD3-4A70-90E1-27660BE3848E}" type="presParOf" srcId="{54BD0646-714E-4D70-8AAA-6CD3C503C6EE}" destId="{7837B1BF-04F9-4AAF-9298-759361C3C17B}" srcOrd="1" destOrd="0" presId="urn:microsoft.com/office/officeart/2005/8/layout/vList4#1"/>
    <dgm:cxn modelId="{5B1159E7-C40E-4494-BDB9-8AAD94486F39}" type="presParOf" srcId="{54BD0646-714E-4D70-8AAA-6CD3C503C6EE}" destId="{D68BC93B-992B-4FC8-A38D-FA07A4C014F5}" srcOrd="2" destOrd="0" presId="urn:microsoft.com/office/officeart/2005/8/layout/vList4#1"/>
    <dgm:cxn modelId="{85529336-924C-40A8-8799-DC3BB38D04DD}" type="presParOf" srcId="{18CD7B46-C5F2-4C40-8D3C-81B43C087ED8}" destId="{83F850F1-0924-4B2F-9BAC-B535CB85DADE}" srcOrd="3" destOrd="0" presId="urn:microsoft.com/office/officeart/2005/8/layout/vList4#1"/>
    <dgm:cxn modelId="{90C5212A-75D7-408F-8F56-9FAECFD10EC6}" type="presParOf" srcId="{18CD7B46-C5F2-4C40-8D3C-81B43C087ED8}" destId="{A7297A20-C7CA-4EEE-B8DF-8933D8F23276}" srcOrd="4" destOrd="0" presId="urn:microsoft.com/office/officeart/2005/8/layout/vList4#1"/>
    <dgm:cxn modelId="{B9796CDD-24D1-4363-92B5-8CF99D347BC8}" type="presParOf" srcId="{A7297A20-C7CA-4EEE-B8DF-8933D8F23276}" destId="{3930D74F-B2DE-4891-BCF7-58418EDBA974}" srcOrd="0" destOrd="0" presId="urn:microsoft.com/office/officeart/2005/8/layout/vList4#1"/>
    <dgm:cxn modelId="{D77C4977-51E1-4B80-96EE-83C57D10300C}" type="presParOf" srcId="{A7297A20-C7CA-4EEE-B8DF-8933D8F23276}" destId="{267DC53F-8DC5-42A3-9566-B3753DCEFAAF}" srcOrd="1" destOrd="0" presId="urn:microsoft.com/office/officeart/2005/8/layout/vList4#1"/>
    <dgm:cxn modelId="{ECA2F2E0-83CC-4832-8DC9-40632ACF0671}" type="presParOf" srcId="{A7297A20-C7CA-4EEE-B8DF-8933D8F23276}" destId="{B7565DF3-E578-4FA6-8D15-54F6F310EE37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895E83-99B0-4696-8F57-07B4B0CF3A05}">
      <dsp:nvSpPr>
        <dsp:cNvPr id="0" name=""/>
        <dsp:cNvSpPr/>
      </dsp:nvSpPr>
      <dsp:spPr>
        <a:xfrm>
          <a:off x="0" y="4175184"/>
          <a:ext cx="8424936" cy="670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Объем финансирования в 2018-2020 г.г. </a:t>
          </a:r>
          <a:br>
            <a:rPr lang="ru-RU" sz="24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4 229 300,00 рублей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175184"/>
        <a:ext cx="8424936" cy="670644"/>
      </dsp:txXfrm>
    </dsp:sp>
    <dsp:sp modelId="{607AF6B4-E1D3-40F3-A257-A4829DBB8697}">
      <dsp:nvSpPr>
        <dsp:cNvPr id="0" name=""/>
        <dsp:cNvSpPr/>
      </dsp:nvSpPr>
      <dsp:spPr>
        <a:xfrm rot="10800000">
          <a:off x="0" y="2867522"/>
          <a:ext cx="8424936" cy="136799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Мероприятие «Предоставление компенсации расходов, связанных с самостоятельным приобретением протезно-ортопедических изделий, гражданам, не имеющим группу инвалидности протезно-ортопедических изделиях»,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867522"/>
        <a:ext cx="8424936" cy="1367993"/>
      </dsp:txXfrm>
    </dsp:sp>
    <dsp:sp modelId="{FBA14642-11DA-477C-9AA6-D6A04435163C}">
      <dsp:nvSpPr>
        <dsp:cNvPr id="0" name=""/>
        <dsp:cNvSpPr/>
      </dsp:nvSpPr>
      <dsp:spPr>
        <a:xfrm rot="10800000">
          <a:off x="0" y="1371177"/>
          <a:ext cx="8424936" cy="148832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Направление «Организация и проведение мероприятий, посвященных праздничным датам, мероприятий моральной и материальной поддержки отдельных категорий граждан»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371177"/>
        <a:ext cx="8424936" cy="1488322"/>
      </dsp:txXfrm>
    </dsp:sp>
    <dsp:sp modelId="{D756C8B3-7D4D-42C3-A28C-0B3ACD34F7E4}">
      <dsp:nvSpPr>
        <dsp:cNvPr id="0" name=""/>
        <dsp:cNvSpPr/>
      </dsp:nvSpPr>
      <dsp:spPr>
        <a:xfrm rot="10800000">
          <a:off x="0" y="442"/>
          <a:ext cx="8424936" cy="139887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Подпрограмма «Функционирование системы социального обслуживания и социальной поддержки отдельных категорий граждан»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442"/>
        <a:ext cx="8424936" cy="13988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F5C6FF-D75C-4AEB-9F86-694CADEE97EF}">
      <dsp:nvSpPr>
        <dsp:cNvPr id="0" name=""/>
        <dsp:cNvSpPr/>
      </dsp:nvSpPr>
      <dsp:spPr>
        <a:xfrm rot="16200000">
          <a:off x="1001605" y="-1000693"/>
          <a:ext cx="1944216" cy="3945602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Лица, проработавшие в тылу</a:t>
          </a:r>
          <a:endParaRPr lang="ru-RU" sz="2000" kern="1200" dirty="0"/>
        </a:p>
      </dsp:txBody>
      <dsp:txXfrm rot="16200000">
        <a:off x="1001605" y="-1000693"/>
        <a:ext cx="1944216" cy="3945602"/>
      </dsp:txXfrm>
    </dsp:sp>
    <dsp:sp modelId="{76E89BB4-43D3-4118-9DE5-0B32D75B9E0C}">
      <dsp:nvSpPr>
        <dsp:cNvPr id="0" name=""/>
        <dsp:cNvSpPr/>
      </dsp:nvSpPr>
      <dsp:spPr>
        <a:xfrm rot="16200000">
          <a:off x="5397125" y="-1154690"/>
          <a:ext cx="1944216" cy="4253596"/>
        </a:xfrm>
        <a:prstGeom prst="flowChartManualOperati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Предоставляется компенсация в размере     </a:t>
          </a:r>
          <a:r>
            <a:rPr lang="ru-RU" sz="1600" b="1" kern="1200" dirty="0" smtClean="0">
              <a:solidFill>
                <a:srgbClr val="FFFF00"/>
              </a:solidFill>
            </a:rPr>
            <a:t>100 процентов                                                     </a:t>
          </a:r>
          <a:r>
            <a:rPr lang="ru-RU" sz="1600" b="1" kern="1200" dirty="0" smtClean="0"/>
            <a:t>стоимости изделий независимо от доходов </a:t>
          </a:r>
          <a:endParaRPr lang="ru-RU" sz="1600" b="1" kern="1200" dirty="0"/>
        </a:p>
      </dsp:txBody>
      <dsp:txXfrm rot="16200000">
        <a:off x="5397125" y="-1154690"/>
        <a:ext cx="1944216" cy="425359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0FA57A-9B32-419B-B0B1-02BDB3852897}">
      <dsp:nvSpPr>
        <dsp:cNvPr id="0" name=""/>
        <dsp:cNvSpPr/>
      </dsp:nvSpPr>
      <dsp:spPr>
        <a:xfrm rot="16200000">
          <a:off x="1233690" y="-1233690"/>
          <a:ext cx="1512168" cy="3979548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Несовершеннолетние дети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 rot="16200000">
        <a:off x="1233690" y="-1233690"/>
        <a:ext cx="1512168" cy="3979548"/>
      </dsp:txXfrm>
    </dsp:sp>
    <dsp:sp modelId="{D9A8F22E-818E-44A5-A260-A3DB5CE084C3}">
      <dsp:nvSpPr>
        <dsp:cNvPr id="0" name=""/>
        <dsp:cNvSpPr/>
      </dsp:nvSpPr>
      <dsp:spPr>
        <a:xfrm rot="16200000">
          <a:off x="5595270" y="-1387292"/>
          <a:ext cx="1512168" cy="4286753"/>
        </a:xfrm>
        <a:prstGeom prst="flowChartManualOperati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Предоставляется компенсация в размере                            </a:t>
          </a:r>
          <a:r>
            <a:rPr lang="ru-RU" sz="1600" b="1" kern="1200" dirty="0" smtClean="0">
              <a:solidFill>
                <a:srgbClr val="FFFF00"/>
              </a:solidFill>
            </a:rPr>
            <a:t>100 процентов </a:t>
          </a:r>
          <a:r>
            <a:rPr lang="ru-RU" sz="1600" b="1" kern="1200" dirty="0" smtClean="0"/>
            <a:t>стоимости изделий, если среднедушевой доход семьи не превышает величину прожиточного минимума</a:t>
          </a:r>
          <a:endParaRPr lang="ru-RU" sz="1600" b="1" kern="1200" dirty="0"/>
        </a:p>
      </dsp:txBody>
      <dsp:txXfrm rot="16200000">
        <a:off x="5595270" y="-1387292"/>
        <a:ext cx="1512168" cy="428675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D6080F-CF2A-427F-9C29-BC56813C53E9}">
      <dsp:nvSpPr>
        <dsp:cNvPr id="0" name=""/>
        <dsp:cNvSpPr/>
      </dsp:nvSpPr>
      <dsp:spPr>
        <a:xfrm rot="16200000">
          <a:off x="1109617" y="-1108705"/>
          <a:ext cx="1728192" cy="3945602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Иные граждане, не имеющие группы инвалидности</a:t>
          </a:r>
          <a:endParaRPr lang="ru-RU" sz="2000" kern="1200" dirty="0"/>
        </a:p>
      </dsp:txBody>
      <dsp:txXfrm rot="16200000">
        <a:off x="1109617" y="-1108705"/>
        <a:ext cx="1728192" cy="3945602"/>
      </dsp:txXfrm>
    </dsp:sp>
    <dsp:sp modelId="{4CE0731F-A345-477A-9C94-780B9F0745C2}">
      <dsp:nvSpPr>
        <dsp:cNvPr id="0" name=""/>
        <dsp:cNvSpPr/>
      </dsp:nvSpPr>
      <dsp:spPr>
        <a:xfrm rot="16200000">
          <a:off x="5505137" y="-1262702"/>
          <a:ext cx="1728192" cy="4253596"/>
        </a:xfrm>
        <a:prstGeom prst="flowChartManualOperati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98425" bIns="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b="1" kern="1200" dirty="0" smtClean="0"/>
            <a:t>Предоставляется компенсация в размере           </a:t>
          </a:r>
          <a:r>
            <a:rPr lang="ru-RU" sz="1550" b="1" kern="1200" dirty="0" smtClean="0">
              <a:solidFill>
                <a:srgbClr val="FFFF00"/>
              </a:solidFill>
            </a:rPr>
            <a:t>50 процентов </a:t>
          </a:r>
          <a:r>
            <a:rPr lang="ru-RU" sz="1550" b="1" kern="1200" dirty="0" smtClean="0"/>
            <a:t>от стоимости приобретенных протезно-ортопедических изделий, если среднедушевой доход семьи (гражданина) не превышает величину прожиточного минимума</a:t>
          </a:r>
          <a:endParaRPr lang="ru-RU" sz="1550" b="1" kern="1200" dirty="0"/>
        </a:p>
      </dsp:txBody>
      <dsp:txXfrm rot="16200000">
        <a:off x="5505137" y="-1262702"/>
        <a:ext cx="1728192" cy="425359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4EE86E-13B8-4D02-9E98-34FE38C84E6C}">
      <dsp:nvSpPr>
        <dsp:cNvPr id="0" name=""/>
        <dsp:cNvSpPr/>
      </dsp:nvSpPr>
      <dsp:spPr>
        <a:xfrm>
          <a:off x="4919244" y="42238"/>
          <a:ext cx="3285428" cy="153521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ортопедическая обувь                     (не более двух пар)</a:t>
          </a:r>
          <a:endParaRPr lang="ru-RU" sz="2400" kern="1200" dirty="0">
            <a:solidFill>
              <a:srgbClr val="3333CC"/>
            </a:solidFill>
            <a:latin typeface="Arial Black" pitchFamily="34" charset="0"/>
          </a:endParaRPr>
        </a:p>
      </dsp:txBody>
      <dsp:txXfrm>
        <a:off x="5616068" y="42238"/>
        <a:ext cx="2588604" cy="1535214"/>
      </dsp:txXfrm>
    </dsp:sp>
    <dsp:sp modelId="{A5D0299E-0B95-4582-8788-530DC61AADEF}">
      <dsp:nvSpPr>
        <dsp:cNvPr id="0" name=""/>
        <dsp:cNvSpPr/>
      </dsp:nvSpPr>
      <dsp:spPr>
        <a:xfrm>
          <a:off x="1540947" y="0"/>
          <a:ext cx="3143376" cy="1612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77562-C1FF-43BF-8670-06269171FFDD}">
      <dsp:nvSpPr>
        <dsp:cNvPr id="0" name=""/>
        <dsp:cNvSpPr/>
      </dsp:nvSpPr>
      <dsp:spPr>
        <a:xfrm>
          <a:off x="4028059" y="1666361"/>
          <a:ext cx="3528525" cy="192033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экзопротез</a:t>
          </a:r>
          <a:r>
            <a:rPr lang="ru-RU" sz="2400" b="1" kern="1200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 молочной железы</a:t>
          </a:r>
          <a:endParaRPr lang="ru-RU" sz="2400" kern="1200" dirty="0">
            <a:solidFill>
              <a:srgbClr val="3333CC"/>
            </a:solidFill>
            <a:latin typeface="Arial Black" pitchFamily="34" charset="0"/>
          </a:endParaRPr>
        </a:p>
      </dsp:txBody>
      <dsp:txXfrm>
        <a:off x="4776443" y="1666361"/>
        <a:ext cx="2780142" cy="1920336"/>
      </dsp:txXfrm>
    </dsp:sp>
    <dsp:sp modelId="{7837B1BF-04F9-4AAF-9298-759361C3C17B}">
      <dsp:nvSpPr>
        <dsp:cNvPr id="0" name=""/>
        <dsp:cNvSpPr/>
      </dsp:nvSpPr>
      <dsp:spPr>
        <a:xfrm>
          <a:off x="999462" y="1720212"/>
          <a:ext cx="2834920" cy="18801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0D74F-B2DE-4891-BCF7-58418EDBA974}">
      <dsp:nvSpPr>
        <dsp:cNvPr id="0" name=""/>
        <dsp:cNvSpPr/>
      </dsp:nvSpPr>
      <dsp:spPr>
        <a:xfrm>
          <a:off x="3092223" y="3700622"/>
          <a:ext cx="3510767" cy="184070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чехол для </a:t>
          </a:r>
          <a:r>
            <a:rPr lang="ru-RU" sz="2500" b="1" kern="1200" dirty="0" err="1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экзопротеза</a:t>
          </a:r>
          <a:r>
            <a:rPr lang="ru-RU" sz="2500" b="1" kern="1200" dirty="0" smtClean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rPr>
            <a:t> молочной железы (трикотажный)</a:t>
          </a:r>
          <a:endParaRPr lang="ru-RU" sz="2500" kern="1200" dirty="0">
            <a:solidFill>
              <a:srgbClr val="3333CC"/>
            </a:solidFill>
            <a:latin typeface="Arial Black" pitchFamily="34" charset="0"/>
          </a:endParaRPr>
        </a:p>
      </dsp:txBody>
      <dsp:txXfrm>
        <a:off x="3836840" y="3700622"/>
        <a:ext cx="2766150" cy="1840707"/>
      </dsp:txXfrm>
    </dsp:sp>
    <dsp:sp modelId="{267DC53F-8DC5-42A3-9566-B3753DCEFAAF}">
      <dsp:nvSpPr>
        <dsp:cNvPr id="0" name=""/>
        <dsp:cNvSpPr/>
      </dsp:nvSpPr>
      <dsp:spPr>
        <a:xfrm>
          <a:off x="423217" y="3694094"/>
          <a:ext cx="2066609" cy="19500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DF4BB-D0DC-465F-8B4E-3AD79FD5759B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48D5E-856A-46C6-8036-2DB492BCF7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06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51D891-C10B-491D-8924-4894288B398F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9E8A41-BF83-4650-AB74-31C5C99CE90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  <p:sp>
        <p:nvSpPr>
          <p:cNvPr id="1741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36600"/>
            <a:ext cx="4983162" cy="3738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9E8A41-BF83-4650-AB74-31C5C99CE90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  <p:sp>
        <p:nvSpPr>
          <p:cNvPr id="1741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36600"/>
            <a:ext cx="4983162" cy="3738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51D891-C10B-491D-8924-4894288B398F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707904" y="2139553"/>
            <a:ext cx="2808312" cy="92940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552" y="2204864"/>
            <a:ext cx="8280920" cy="26642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Предоставление компенсации расходов, связанных с самостоятельным приобретением протезно-ортопедических изделий, гражданам, не имеющим группы инвалидности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4861609"/>
            <a:ext cx="39604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115616" y="260648"/>
            <a:ext cx="7668344" cy="10527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>
              <a:defRPr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социальных отношений Челябинской области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kern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0" descr="celyabinsky_oblast_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79208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0" y="6381328"/>
            <a:ext cx="9144000" cy="28803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9953" y="1394774"/>
            <a:ext cx="8464535" cy="90010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78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707904" y="2139553"/>
            <a:ext cx="2808312" cy="92940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39552" y="2276872"/>
            <a:ext cx="8280920" cy="23762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Номера телефонов для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контакта: (351) 232 41 35, 261 16 11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 реабилитации инвалидов </a:t>
            </a:r>
          </a:p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4861609"/>
            <a:ext cx="39604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115616" y="260648"/>
            <a:ext cx="7668344" cy="10527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социальных отношений Челябинской области</a:t>
            </a: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0" descr="celyabinsky_oblast_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79208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499953" y="1394774"/>
            <a:ext cx="8464535" cy="90010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28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1412776"/>
            <a:ext cx="8892479" cy="72008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148"/>
            <a:ext cx="648072" cy="83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 txBox="1">
            <a:spLocks/>
          </p:cNvSpPr>
          <p:nvPr/>
        </p:nvSpPr>
        <p:spPr bwMode="auto">
          <a:xfrm>
            <a:off x="960438" y="116632"/>
            <a:ext cx="8183562" cy="1052736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Челябинской области  «Развитие социальной защиты населения в Челябинской области» на 2017-2020 годы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467544" y="1556792"/>
          <a:ext cx="842493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0730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268760"/>
            <a:ext cx="8678033" cy="108012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148"/>
            <a:ext cx="648072" cy="83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 txBox="1">
            <a:spLocks/>
          </p:cNvSpPr>
          <p:nvPr/>
        </p:nvSpPr>
        <p:spPr bwMode="auto">
          <a:xfrm>
            <a:off x="976703" y="188640"/>
            <a:ext cx="8183562" cy="980728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37285481"/>
              </p:ext>
            </p:extLst>
          </p:nvPr>
        </p:nvGraphicFramePr>
        <p:xfrm>
          <a:off x="395537" y="1556792"/>
          <a:ext cx="8496944" cy="466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96944"/>
              </a:tblGrid>
              <a:tr h="3960440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Челябинской области от 20.10.2017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 №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560-П «О Порядке предоставления компенсации расходов, связанных с самостоятельным приобретением протезно-ортопедических изделий, гражданам, не имеющим группы инвалидности»</a:t>
                      </a:r>
                    </a:p>
                    <a:p>
                      <a:pPr lvl="0" algn="just"/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Минсоцотношений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 14.02.2018 года №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                         «Об организации работы по предоставлению компенсации расходов, связанных с самостоятельным приобретением протезно-ортопедических изделий, гражданам, не имеющим группы инвалидности»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98971" y="115541"/>
            <a:ext cx="8137525" cy="793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 eaLnBrk="0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Категории граждан</a:t>
            </a:r>
          </a:p>
          <a:p>
            <a:pPr algn="ctr" eaLnBrk="0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2924944"/>
          <a:ext cx="8496944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" name="Picture 10" descr="celyabinsky_oblast_ger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0"/>
            <a:ext cx="79208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323528" y="1052736"/>
            <a:ext cx="8464535" cy="216024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168857064"/>
              </p:ext>
            </p:extLst>
          </p:nvPr>
        </p:nvGraphicFramePr>
        <p:xfrm>
          <a:off x="323528" y="1340768"/>
          <a:ext cx="8496943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519024621"/>
              </p:ext>
            </p:extLst>
          </p:nvPr>
        </p:nvGraphicFramePr>
        <p:xfrm>
          <a:off x="323528" y="4941168"/>
          <a:ext cx="849694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619250" y="0"/>
            <a:ext cx="6672263" cy="908050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Перечень протезно-ортопедических изделий,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стоимость которых подлежит возмещению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0"/>
            <a:ext cx="608013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88720395"/>
              </p:ext>
            </p:extLst>
          </p:nvPr>
        </p:nvGraphicFramePr>
        <p:xfrm>
          <a:off x="251520" y="980728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836712"/>
            <a:ext cx="8500539" cy="144016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196752"/>
            <a:ext cx="8464535" cy="90010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148"/>
            <a:ext cx="648072" cy="83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 txBox="1">
            <a:spLocks/>
          </p:cNvSpPr>
          <p:nvPr/>
        </p:nvSpPr>
        <p:spPr bwMode="auto">
          <a:xfrm>
            <a:off x="947668" y="188640"/>
            <a:ext cx="8183562" cy="936104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Функции управлений социальной защиты населения Челябинской области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5556" y="1700808"/>
            <a:ext cx="8244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604956" cy="51013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проверка представленных от граждан документов;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регистрация заявлений граждан в Журнале учета заявлений;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внесение в заявление отметки о принятии документов;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выдача гражданину расписки-уведомления с указанием номера и даты регистрации заявления;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определение размера среднедушевого дохода гражданина (его семьи) на основании документов      и информации, представленных гражданином в соответствии с постановлением Правительства Российской Федерации от 20 августа 2003 г. № 512 «О перечне видов доходов, учитываемых при расчете среднедушевого дохода семьи и дохода одиноко проживающего гражданина для оказания им государственной социальной помощи», Федеральный закон от 5 апреля 2003 г. № 44-ФЗ            "О порядке учета доходов и расчета среднедушевого дохода семьи и дохода одиноко проживающего гражданина для признания их малоимущими и оказания им государственной социальной помощи«;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формирование личного дела гражданина и его копии;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подготовка проекта решения о назначении компенсации либо об отказе в назначении компенсации;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направление в отдел реабилитации инвалидов Министерства личных дел граждан на выплату компенсации с проектом решения и сопроводительным письмом (в течении 10 рабочих дней со дня принятия документов);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хранение копий личных дел граждан;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50" dirty="0" smtClean="0">
                <a:latin typeface="Times New Roman" pitchFamily="18" charset="0"/>
                <a:cs typeface="Times New Roman" pitchFamily="18" charset="0"/>
              </a:rPr>
              <a:t>при необходимости осуществление проверки подлинности представленных заявителем документов, полноту и достоверность содержащихся в них сведений путем направления официальных запросов в органы государственной власти, органы местного самоуправления и другие органы и организации.</a:t>
            </a:r>
            <a:endParaRPr lang="ru-RU" sz="15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1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8716563" cy="144016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148"/>
            <a:ext cx="648072" cy="83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 txBox="1">
            <a:spLocks/>
          </p:cNvSpPr>
          <p:nvPr/>
        </p:nvSpPr>
        <p:spPr bwMode="auto">
          <a:xfrm>
            <a:off x="947668" y="188640"/>
            <a:ext cx="8183562" cy="936104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Перечень документов на выплату компенсации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5556" y="1700808"/>
            <a:ext cx="8244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7"/>
            <a:ext cx="8640960" cy="5805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заявление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копия паспорта гражданина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(в том числе страниц, содержащих сведения о дате и месте выдачи паспорта, месте регистрации по месту жительства (пребывания));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копия паспорта получателя компенсации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(в том числе страниц, содержащих сведения о дате и месте выдачи паспорта, месте регистрации по месту жительства (пребывания)) либо копия свидетельства о рождении ребенка – для несовершеннолетних граждан;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полномочия представителя гражданина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(в случае если от имени гражданина выступает его представитель по доверенности);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приобретение и оплату протезно-ортопедического изделия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 указанием его стоимости, наименования, вида, модели и даты приобретения;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копия медицинского заключения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подтверждающего наличие медицинских показаний для обеспечения протезно-ортопедическим изделием, выданного в соответствии с приказом Министерства здравоохранения и социального развития Российской Федерации от 2 мая 2012 г. № 441н «Об утверждении Порядка выдачи медицинскими организациями справок и медицинских заключений»;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копия удостоверения, подтверждающего статус гражданина, проработавшего в тылу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период с 22 июня 1941 года по 9 мая 1945 года не менее шести месяцев, исключая период работы на временно оккупированных территориях СССР, либо награжденного орденами или медалями СССР за самоотверженный труд в период Великой Отечественной войны;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информация о подтверждении величины среднедушевого дохода семьи,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либо дохода одиноко проживающего гражданина с приложением справок о размерах и видах доходов гражданина и членов его семьи, полученных в течение трех месяцев, предшествующих дате подачи заявления (Приложение 2 приказа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Минсоцотношений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от 14.02.2018г. №57); 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реквизиты банковского счета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открытого в кредитной организации, расположенной на территории Челябинской области.</a:t>
            </a:r>
          </a:p>
          <a:p>
            <a:pPr algn="just"/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1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98971" y="115541"/>
            <a:ext cx="7849493" cy="793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 для отказа в приеме документов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" name="Скругленный прямоугольник 10"/>
          <p:cNvSpPr/>
          <p:nvPr/>
        </p:nvSpPr>
        <p:spPr>
          <a:xfrm>
            <a:off x="611560" y="3717032"/>
            <a:ext cx="7992888" cy="1944216"/>
          </a:xfrm>
          <a:prstGeom prst="roundRect">
            <a:avLst>
              <a:gd name="adj" fmla="val 21038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в документах подчисток, приписок,   зачеркнутых слов и исправлений, не заверенных в установленном порядке</a:t>
            </a:r>
          </a:p>
        </p:txBody>
      </p:sp>
      <p:pic>
        <p:nvPicPr>
          <p:cNvPr id="17" name="Picture 10" descr="celyabinsky_oblast_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79208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323528" y="1052736"/>
            <a:ext cx="8464535" cy="216024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0"/>
          <p:cNvSpPr/>
          <p:nvPr/>
        </p:nvSpPr>
        <p:spPr>
          <a:xfrm>
            <a:off x="611561" y="1628800"/>
            <a:ext cx="7920880" cy="187220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ru-RU" b="1" kern="15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Представление неполного пакета документов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196752"/>
            <a:ext cx="8464535" cy="90010"/>
          </a:xfrm>
          <a:prstGeom prst="rect">
            <a:avLst/>
          </a:prstGeom>
          <a:solidFill>
            <a:srgbClr val="FB4B0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celyabinsky_oblast_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148"/>
            <a:ext cx="648072" cy="83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 txBox="1">
            <a:spLocks/>
          </p:cNvSpPr>
          <p:nvPr/>
        </p:nvSpPr>
        <p:spPr bwMode="auto">
          <a:xfrm>
            <a:off x="947668" y="188640"/>
            <a:ext cx="8183562" cy="936104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Функции Министерства социальной защиты населения Челябинской области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5408" cy="365125"/>
          </a:xfrm>
        </p:spPr>
        <p:txBody>
          <a:bodyPr/>
          <a:lstStyle/>
          <a:p>
            <a:fld id="{725C68B6-61C2-468F-89AB-4B9F7531AA68}" type="slidenum">
              <a:rPr lang="ru-RU" sz="1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5556" y="1700808"/>
            <a:ext cx="8244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5"/>
            <a:ext cx="8604956" cy="51706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Управления социальной защиты населения направляет в отдел реабилитации инвалидов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Минсоцотношений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личные дел граждан на выплату компенсации с проектом решения и сопроводительным письмом в течении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 рабочих дней со дня принятия документов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Отдел реабилитации инвалидов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Минсоцотношений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течение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30 рабочих дней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 дня поступления документов принимает решение о назначении либо об отказе в назначении компенсации:</a:t>
            </a: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-в случае отказа в назначении компенсации копия соответствующего решения направляется заявителю в течение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 рабочих дней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 дня его вынесения, с указанием причины отказа.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Личное дело гражданина передает в управление социальной защиты населения;</a:t>
            </a:r>
            <a:endParaRPr lang="ru-RU" sz="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-в случае назначения компенсации передает согласованное решение и заявление от гражданина с реквизитами кредитного учреждения в отдел бухгалтерского учета и исполнения бюджета Министерства социальных отношений.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altLang="zh-CN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Отдел бухгалтерского учета и исполнения</a:t>
            </a:r>
            <a:r>
              <a:rPr lang="ru-RU" altLang="zh-CN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бюджета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Министерства социальных отношений</a:t>
            </a:r>
            <a:r>
              <a:rPr lang="ru-RU" altLang="zh-CN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 рабочих дней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 дня принятия решения о предоставлении компенсации </a:t>
            </a:r>
            <a:r>
              <a:rPr lang="ru-RU" altLang="zh-CN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представляет в Министерство финансов Челябинской области</a:t>
            </a:r>
            <a:r>
              <a:rPr lang="ru-RU" altLang="zh-CN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заявки на оплату расходов для перечисления денежных средств, гражданам.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altLang="zh-CN" sz="1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Министерство финансов Челябинской области в течение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 рабочих дней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 дня представления  Министерством социальных отношений реестра заявок  на выплату компенсации  и оплату услуг  по организации ее выплаты осуществляет перечисление денежных средств получателям.</a:t>
            </a:r>
            <a:endParaRPr lang="ru-RU" altLang="zh-CN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23988" y="74711"/>
            <a:ext cx="696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1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1008</Words>
  <Application>Microsoft Office PowerPoint</Application>
  <PresentationFormat>Экран (4:3)</PresentationFormat>
  <Paragraphs>84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 Перечень протезно-ортопедических изделий, стоимость которых подлежит возмещению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Ахметзянова Лилия Ринатовна</dc:creator>
  <cp:lastModifiedBy>Khurmatshina.VM</cp:lastModifiedBy>
  <cp:revision>507</cp:revision>
  <cp:lastPrinted>2017-12-13T10:52:09Z</cp:lastPrinted>
  <dcterms:modified xsi:type="dcterms:W3CDTF">2018-03-02T08:29:08Z</dcterms:modified>
</cp:coreProperties>
</file>